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06-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Designing Organisms That Eat Plastic</a:t>
            </a:r>
          </a:p>
          <a:p>
            <a:pPr algn="ctr">
              <a:defRPr sz="1500" i="1">
                <a:solidFill>
                  <a:srgbClr val="1A1A2E"/>
                </a:solidFill>
              </a:defRPr>
            </a:pPr>
            <a:r>
              <a:t>Synthetic Biology and Metabolic Engineering for Environmental Remediation</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HS-LS1-5, HS-ETS1-2</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 synthetic biology model that integrates enzyme engineering, metabolic pathway design, and organism behavior for environmental plastic degradation</a:t>
            </a:r>
          </a:p>
          <a:p>
            <a:pPr>
              <a:spcBef>
                <a:spcPts val="800"/>
              </a:spcBef>
              <a:defRPr sz="1600">
                <a:solidFill>
                  <a:srgbClr val="1A1A2E"/>
                </a:solidFill>
              </a:defRPr>
            </a:pPr>
            <a:r>
              <a:t>  *  Analyze how enzyme activity, substrate concentration, metabolic efficiency, and environmental conditions interact in an engineered biodegradation system</a:t>
            </a:r>
          </a:p>
          <a:p>
            <a:pPr>
              <a:spcBef>
                <a:spcPts val="800"/>
              </a:spcBef>
              <a:defRPr sz="1600">
                <a:solidFill>
                  <a:srgbClr val="1A1A2E"/>
                </a:solidFill>
              </a:defRPr>
            </a:pPr>
            <a:r>
              <a:t>  *  Optimize organism design parameters to maximize plastic degradation rate while minimizing toxic byproduct generation and ecological risk</a:t>
            </a:r>
          </a:p>
          <a:p>
            <a:pPr>
              <a:spcBef>
                <a:spcPts val="800"/>
              </a:spcBef>
              <a:defRPr sz="1600">
                <a:solidFill>
                  <a:srgbClr val="1A1A2E"/>
                </a:solidFill>
              </a:defRPr>
            </a:pPr>
            <a:r>
              <a:t>  *  Evaluate the trade-offs between degradation speed, organism containment, and environmental safety in synthetic biology applications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Synthetic Biology</a:t>
            </a:r>
          </a:p>
          <a:p>
            <a:pPr>
              <a:defRPr sz="1300" i="1">
                <a:solidFill>
                  <a:srgbClr val="1A1A2E"/>
                </a:solidFill>
              </a:defRPr>
            </a:pPr>
            <a:r>
              <a:t>     The engineering discipline that designs and constructs new biological systems — or redesigns existing ones — for useful purposes, using standardized genetic parts (promoters, genes, terminators) assembled like engineering components</a:t>
            </a:r>
          </a:p>
          <a:p>
            <a:pPr>
              <a:spcBef>
                <a:spcPts val="800"/>
              </a:spcBef>
              <a:defRPr sz="1500" b="1">
                <a:solidFill>
                  <a:srgbClr val="0D1B2A"/>
                </a:solidFill>
              </a:defRPr>
            </a:pPr>
            <a:r>
              <a:t>  Metabolic Engineering</a:t>
            </a:r>
          </a:p>
          <a:p>
            <a:pPr>
              <a:defRPr sz="1300" i="1">
                <a:solidFill>
                  <a:srgbClr val="1A1A2E"/>
                </a:solidFill>
              </a:defRPr>
            </a:pPr>
            <a:r>
              <a:t>     The targeted modification of an organism's metabolic pathways to enhance production of desired compounds or enable new biochemical capabilities — such as breaking down synthetic polymers that no natural organism evolved to degrade</a:t>
            </a:r>
          </a:p>
          <a:p>
            <a:pPr>
              <a:spcBef>
                <a:spcPts val="800"/>
              </a:spcBef>
              <a:defRPr sz="1500" b="1">
                <a:solidFill>
                  <a:srgbClr val="0D1B2A"/>
                </a:solidFill>
              </a:defRPr>
            </a:pPr>
            <a:r>
              <a:t>  PETase</a:t>
            </a:r>
          </a:p>
          <a:p>
            <a:pPr>
              <a:defRPr sz="1300" i="1">
                <a:solidFill>
                  <a:srgbClr val="1A1A2E"/>
                </a:solidFill>
              </a:defRPr>
            </a:pPr>
            <a:r>
              <a:t>     A naturally occurring enzyme discovered in the bacterium Ideonella sakaiensis that can break down PET plastic (polyethylene terephthalate) — the first known enzyme capable of degrading a synthetic polymer, now being engineered for enhanced activity</a:t>
            </a:r>
          </a:p>
          <a:p>
            <a:pPr>
              <a:spcBef>
                <a:spcPts val="800"/>
              </a:spcBef>
              <a:defRPr sz="1500" b="1">
                <a:solidFill>
                  <a:srgbClr val="0D1B2A"/>
                </a:solidFill>
              </a:defRPr>
            </a:pPr>
            <a:r>
              <a:t>  Bioremediation</a:t>
            </a:r>
          </a:p>
          <a:p>
            <a:pPr>
              <a:defRPr sz="1300" i="1">
                <a:solidFill>
                  <a:srgbClr val="1A1A2E"/>
                </a:solidFill>
              </a:defRPr>
            </a:pPr>
            <a:r>
              <a:t>     The use of living organisms — bacteria, fungi, plants, or engineered microbes — to clean up environmental pollutants, including oil spills, heavy metals, pesticides, and increasingly, plastic waste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8 million tons of plastic enter the ocean every year. Can we engineer a living organism that breaks it down?</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Synthetic Biology and Metabolic Engineering for Environmental Remediation. Today we'll build a MODEL to discover the answer!</a:t>
            </a:r>
          </a:p>
        </p:txBody>
      </p:sp>
      <p:pic>
        <p:nvPicPr>
          <p:cNvPr id="8" name="Picture 7" descr="G09L3-L06-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06-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Enzyme Activity Level</a:t>
            </a:r>
          </a:p>
          <a:p>
            <a:pPr>
              <a:spcBef>
                <a:spcPts val="600"/>
              </a:spcBef>
              <a:defRPr sz="1600"/>
            </a:pPr>
            <a:r>
              <a:t>     *  Substrate Concentration</a:t>
            </a:r>
          </a:p>
          <a:p>
            <a:pPr>
              <a:spcBef>
                <a:spcPts val="600"/>
              </a:spcBef>
              <a:defRPr sz="1600"/>
            </a:pPr>
            <a:r>
              <a:t>     *  Metabolic Pathway Efficiency</a:t>
            </a:r>
          </a:p>
          <a:p>
            <a:pPr>
              <a:spcBef>
                <a:spcPts val="600"/>
              </a:spcBef>
              <a:defRPr sz="1600"/>
            </a:pPr>
            <a:r>
              <a:t>     *  Byproduct Toxicity</a:t>
            </a:r>
          </a:p>
          <a:p>
            <a:pPr>
              <a:spcBef>
                <a:spcPts val="600"/>
              </a:spcBef>
              <a:defRPr sz="1600"/>
            </a:pPr>
            <a:r>
              <a:t>     *  Organism Growth Rate</a:t>
            </a:r>
          </a:p>
          <a:p>
            <a:pPr>
              <a:spcBef>
                <a:spcPts val="600"/>
              </a:spcBef>
              <a:defRPr sz="1600"/>
            </a:pPr>
            <a:r>
              <a:t>     *  Environmental Temperature</a:t>
            </a:r>
          </a:p>
          <a:p>
            <a:pPr>
              <a:spcBef>
                <a:spcPts val="600"/>
              </a:spcBef>
              <a:defRPr sz="1600"/>
            </a:pPr>
            <a:r>
              <a:t>     *  pH Tolerance</a:t>
            </a:r>
          </a:p>
          <a:p>
            <a:pPr>
              <a:spcBef>
                <a:spcPts val="600"/>
              </a:spcBef>
              <a:defRPr sz="1600"/>
            </a:pPr>
            <a:r>
              <a:t>     *  Oxygen Requirements</a:t>
            </a:r>
          </a:p>
          <a:p>
            <a:pPr>
              <a:spcBef>
                <a:spcPts val="600"/>
              </a:spcBef>
              <a:defRPr sz="1600"/>
            </a:pPr>
            <a:r>
              <a:t>     *  Degradation Rate</a:t>
            </a:r>
          </a:p>
          <a:p>
            <a:pPr>
              <a:spcBef>
                <a:spcPts val="600"/>
              </a:spcBef>
              <a:defRPr sz="1600"/>
            </a:pPr>
            <a:r>
              <a:t>     *  Containment Level</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06-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Engineering an organism that eats plastic sounds like a perfect solution — until you consider the complications. Higher Enzyme Activity Level increases Degradation Rate, but it also increases Byproduct Toxicity if the Metabolic Pathway Efficiency isn't high enough to completely process the breakdown products. The organism needs to grow in real-world conditions (variable Environmental Temperature, pH, and Oxygen), not just a controlled lab. And there's the containment paradox: you WANT the organism to spread to where the plastic is, but you DON'T want an engineered organism spreading uncontrollably through natural ecosystems. How do you balance effectiveness with safety?</a:t>
            </a:r>
          </a:p>
        </p:txBody>
      </p:sp>
      <p:pic>
        <p:nvPicPr>
          <p:cNvPr id="8" name="Picture 7" descr="G09L3-L06-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Controlled Lab Degradation</a:t>
            </a:r>
          </a:p>
          <a:p>
            <a:pPr>
              <a:defRPr sz="1400"/>
            </a:pPr>
            <a:r>
              <a:t>     Set ideal Environmental Temperature, Oxygen, and pH with high Substrate Concentration and maximum Containment Level — observe Degradation Rate under optimal controlled conditions</a:t>
            </a:r>
          </a:p>
          <a:p>
            <a:pPr>
              <a:spcBef>
                <a:spcPts val="1200"/>
              </a:spcBef>
              <a:defRPr sz="1600" b="1"/>
            </a:pPr>
            <a:r>
              <a:t>Ocean Deployment Scenario</a:t>
            </a:r>
          </a:p>
          <a:p>
            <a:pPr>
              <a:defRPr sz="1400"/>
            </a:pPr>
            <a:r>
              <a:t>     Set Environmental Temperature to 15°C (ocean average), limited Oxygen, pH 8.1, with reduced Containment Level — observe how real-world conditions reduce Degradation Rate</a:t>
            </a:r>
          </a:p>
          <a:p>
            <a:pPr>
              <a:spcBef>
                <a:spcPts val="1200"/>
              </a:spcBef>
              <a:defRPr sz="1600" b="1"/>
            </a:pPr>
            <a:r>
              <a:t>Optimized Field Release</a:t>
            </a:r>
          </a:p>
          <a:p>
            <a:pPr>
              <a:defRPr sz="1400"/>
            </a:pPr>
            <a:r>
              <a:t>     Balance Enzyme Activity Level and Metabolic Pathway Efficiency against Containment Level — find the configuration that maximizes plastic removal while maintaining biosafety</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The gap between laboratory enzyme performance and real-world degradation is enormous — enzymes optimized for lab conditions lose 80-95% of their activity in environmental conditions (cold ocean water, variable pH, limited oxygen)</a:t>
            </a:r>
          </a:p>
          <a:p>
            <a:pPr>
              <a:spcBef>
                <a:spcPts val="1000"/>
              </a:spcBef>
              <a:defRPr sz="1500">
                <a:solidFill>
                  <a:srgbClr val="1A1A2E"/>
                </a:solidFill>
              </a:defRPr>
            </a:pPr>
            <a:r>
              <a:t>  *  Incomplete plastic breakdown can generate toxic intermediates — optimizing enzyme activity without optimizing the complete metabolic pathway can make the pollution problem WORSE by converting plastic into soluble toxins</a:t>
            </a:r>
          </a:p>
          <a:p>
            <a:pPr>
              <a:spcBef>
                <a:spcPts val="1000"/>
              </a:spcBef>
              <a:defRPr sz="1500">
                <a:solidFill>
                  <a:srgbClr val="1A1A2E"/>
                </a:solidFill>
              </a:defRPr>
            </a:pPr>
            <a:r>
              <a:t>  *  The containment-effectiveness paradox is a fundamental challenge — organisms need to spread to where plastic accumulates, but uncontrolled spread of engineered organisms poses ecological risks we cannot fully predict</a:t>
            </a:r>
          </a:p>
          <a:p>
            <a:pPr>
              <a:spcBef>
                <a:spcPts val="1000"/>
              </a:spcBef>
              <a:defRPr sz="1500">
                <a:solidFill>
                  <a:srgbClr val="1A1A2E"/>
                </a:solidFill>
              </a:defRPr>
            </a:pPr>
            <a:r>
              <a:t>  *  Temperature is the critical limiting factor — most plastic-degrading enzymes have evolved or been engineered for warm conditions (30-65°C), but ocean temperatures average 15°C and much plastic accumulates in cold deep-sea environments</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Engineering organisms to eat plastic is technically achievable but far more complex than it initially appears. The discovery of PETase in Ideonella sakaiensis proved that biology CAN break down synthetic polymers. But the real challenges are environmental: cold ocean temperatures drastically slow enzyme activity; incomplete degradation generates toxic byproducts worse than the original plastic; and deploying self-replicating engineered organisms into open environments creates containment risks we cannot fully assess. Synthetic biology modeling allows researchers to optimize all ten parameters simultaneously — engineering enzymes for cold-tolerance, designing complete metabolic pathways that leave no toxic intermediates, and building biological containment systems that limit environmental spread while maintaining degradation capacity. This is systems-level synthetic design at its most challenging.</a:t>
            </a:r>
          </a:p>
        </p:txBody>
      </p:sp>
      <p:pic>
        <p:nvPicPr>
          <p:cNvPr id="8" name="Picture 7" descr="G09L3-L06-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Plastic-Eating Organism for Ocean Cleanup</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an engineered biological system that degrades ocean plastic waste at meaningful rates while maintaining rigorous biosafety containment.</a:t>
            </a:r>
          </a:p>
          <a:p>
            <a:br/>
            <a:pPr>
              <a:spcBef>
                <a:spcPts val="1000"/>
              </a:spcBef>
              <a:defRPr sz="1600" b="1">
                <a:solidFill>
                  <a:srgbClr val="1A4780"/>
                </a:solidFill>
              </a:defRPr>
            </a:pPr>
            <a:r>
              <a:t>The Challenge:</a:t>
            </a:r>
          </a:p>
          <a:p>
            <a:pPr>
              <a:defRPr sz="1400"/>
            </a:pPr>
            <a:r>
              <a:t>An environmental biotech company has received a $100 million grant to develop a biological plastic cleanup system for the Great Pacific Garbage Patch. Current mechanical cleanup methods remove only a fraction of the 80,000 tons of plastic accumulated there. Your synthetic biology team must design an organism-based system that can degrade plastic at scale in open ocean conditions while meeting regulatory biosafety requirements.</a:t>
            </a:r>
          </a:p>
          <a:p>
            <a:br/>
            <a:pPr>
              <a:spcBef>
                <a:spcPts val="1000"/>
              </a:spcBef>
              <a:defRPr sz="1600" b="1">
                <a:solidFill>
                  <a:srgbClr val="1A4780"/>
                </a:solidFill>
              </a:defRPr>
            </a:pPr>
            <a:r>
              <a:t>Think Like an Engineer:</a:t>
            </a:r>
          </a:p>
          <a:p>
            <a:pPr>
              <a:spcBef>
                <a:spcPts val="400"/>
              </a:spcBef>
              <a:defRPr sz="1300"/>
            </a:pPr>
            <a:r>
              <a:t>     *  What organism chassis would you use as your starting platform — bacteria, fungi, algae — and why?</a:t>
            </a:r>
          </a:p>
          <a:p>
            <a:pPr>
              <a:spcBef>
                <a:spcPts val="400"/>
              </a:spcBef>
              <a:defRPr sz="1300"/>
            </a:pPr>
            <a:r>
              <a:t>     *  How would you engineer the organism to function in cold, salty, low-oxygen ocean conditions?</a:t>
            </a:r>
          </a:p>
          <a:p>
            <a:pPr>
              <a:spcBef>
                <a:spcPts val="400"/>
              </a:spcBef>
              <a:defRPr sz="1300"/>
            </a:pPr>
            <a:r>
              <a:t>     *  What containment strategy would you use to prevent uncontrolled environmental spread?</a:t>
            </a:r>
          </a:p>
        </p:txBody>
      </p:sp>
      <p:pic>
        <p:nvPicPr>
          <p:cNvPr id="7" name="Picture 6" descr="G09L3-L06-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Synthetic Biologists design and engineer organisms with novel capabilities for applications in medicine, energy, materials, and environmental remediation. They work for biotech companies (Ginkgo Bioworks, Zymergen), environmental engineering firms, and academic research labs, earning $85,000–$170,000/year. Bioremediation Engineers who deploy biological cleanup systems earn $75,000–$140,000/year.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